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637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3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63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9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59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473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76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299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95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340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69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76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0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22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54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6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7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04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0D55D-43C0-4827-8A73-0262A35D63A4}" type="datetimeFigureOut">
              <a:rPr lang="th-TH" smtClean="0"/>
              <a:t>06/07/66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5E8CF5-F140-404B-ADF1-0B694B7D3A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0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558" y="786032"/>
            <a:ext cx="9144000" cy="1158382"/>
          </a:xfrm>
        </p:spPr>
        <p:txBody>
          <a:bodyPr/>
          <a:lstStyle/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การขับเคลื่อนองค์กรคุณธรรม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159" y="3770203"/>
            <a:ext cx="9144000" cy="1655762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กองกฎหมาย กรมศุลกากร </a:t>
            </a:r>
          </a:p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พ.ศ. 2566</a:t>
            </a:r>
          </a:p>
        </p:txBody>
      </p:sp>
    </p:spTree>
    <p:extLst>
      <p:ext uri="{BB962C8B-B14F-4D97-AF65-F5344CB8AC3E}">
        <p14:creationId xmlns:p14="http://schemas.microsoft.com/office/powerpoint/2010/main" val="182421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24" y="578780"/>
            <a:ext cx="11061010" cy="17096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รูปภาพกิจกรรม การดำเนินการตามแผนงานโครงการส่งเสริมคุณธรรม</a:t>
            </a:r>
            <a:br>
              <a:rPr lang="en-US" sz="2400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กองกฎหมาย ดำเนินการกิจกรรมตามประกาศกองกฎหมาย </a:t>
            </a:r>
            <a:b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เรื่อง ประกาศเจตนารมณ์เป็นองค์กรคุณธรรมต้นแบบ </a:t>
            </a:r>
            <a:br>
              <a:rPr lang="en-US" sz="24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31" y="1433622"/>
            <a:ext cx="10018713" cy="312420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ปัญหาที่อยากแก้ ประกอบด้วย 2 กิจกรรม ดังนี้ </a:t>
            </a:r>
            <a:endParaRPr lang="en-US" sz="1600" dirty="0">
              <a:solidFill>
                <a:srgbClr val="00206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กิจกรรมที่ 1 </a:t>
            </a:r>
            <a:r>
              <a:rPr lang="en-US" sz="24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: </a:t>
            </a: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ลดค่าบริการไปรษณีย์ โดยการใช้การส่ง </a:t>
            </a:r>
            <a:r>
              <a:rPr lang="en-US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E-mail </a:t>
            </a: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ไปยังหน่วยงานภายนอกแทนการส่งไปรษณีย์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ECF92-98D3-42A8-9DFA-2FBA18867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28037" y="3229639"/>
            <a:ext cx="545418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78" y="520996"/>
            <a:ext cx="10583642" cy="17525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h-TH" sz="31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ปัญหาที่อยากแก้ </a:t>
            </a:r>
            <a:r>
              <a:rPr lang="en-US" sz="31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: </a:t>
            </a:r>
            <a:r>
              <a:rPr lang="th-TH" sz="31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กิจกรรมที่ 2 </a:t>
            </a:r>
            <a:r>
              <a:rPr lang="en-US" sz="31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: </a:t>
            </a:r>
            <a:r>
              <a:rPr lang="th-TH" sz="31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ลดการใช้ไฟฟ้าภายในหน่วยงาน โดยการปิดเครื่องสำรองไฟเมื่อเลิกใช้งาน</a:t>
            </a:r>
            <a:br>
              <a:rPr lang="en-US" dirty="0"/>
            </a:br>
            <a:b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53BA8-E74F-450E-9FA9-9A4EF630EC3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 b="4635"/>
          <a:stretch/>
        </p:blipFill>
        <p:spPr bwMode="auto">
          <a:xfrm>
            <a:off x="4787809" y="1626781"/>
            <a:ext cx="3505586" cy="471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21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ความดีที่อยากทำ ประกอบด้วย 3 กิจกรรม ดังนี้ </a:t>
            </a:r>
            <a:br>
              <a:rPr lang="en-US" sz="2700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กิจกรรมที่ 1  </a:t>
            </a:r>
            <a:r>
              <a:rPr lang="en-US" sz="40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:</a:t>
            </a:r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กิจกรรม 5ส.</a:t>
            </a:r>
            <a:b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1562099"/>
            <a:ext cx="8596668" cy="158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spc="-50" dirty="0">
                <a:solidFill>
                  <a:srgbClr val="002060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กองกฎหมาย ดำเนินการแจ้งให้หน่วยงานภายในสังกัดร่วมทำกิจกรรม 5 ส.</a:t>
            </a:r>
            <a:r>
              <a:rPr lang="th-TH" sz="2000" b="1" dirty="0">
                <a:solidFill>
                  <a:srgbClr val="002060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endParaRPr lang="th-TH" sz="2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58BB4-77DA-4C59-AEA3-A412C6FDE9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34" y="2902688"/>
            <a:ext cx="3505246" cy="2393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328B7-35C7-41AE-9A7C-1A463E5D85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47" y="2902688"/>
            <a:ext cx="3505247" cy="23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609" y="184298"/>
            <a:ext cx="8596668" cy="662152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2  : มีคนดีที่เป็นตัวอย่างภายในหน่วยงาน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609" y="999459"/>
            <a:ext cx="9727907" cy="107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กองกฎหมาย ประกาศยกย่องบุคลากรภายในหน่วยงาน ตามหลักการ ครองตน ครองคน ครองงาน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นายเอกชัย หอมหวน ได้รับการประกาศยกย่องเป็นบุคลากรที่มีคุณสมบัติตามหลักการ ครองตน ครองคน ครองงาน</a:t>
            </a:r>
          </a:p>
          <a:p>
            <a:pPr marL="0" indent="0">
              <a:buNone/>
            </a:pPr>
            <a:endParaRPr lang="th-TH" sz="24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4459E-5091-40BA-B935-3CF9EBA2C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81" y="1774336"/>
            <a:ext cx="3470810" cy="48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167291"/>
            <a:ext cx="8596668" cy="59909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3 : จิตอาสา เสียสละ แบ่งปัน เพื่อส่วนรวมและสังคม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306" y="936258"/>
            <a:ext cx="10179853" cy="82874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กองกฎหมาย จัดกิจกรรมจิตอาสา เสียสละ แบ่งปัน เพื่อส่วนรวมและสังคม</a:t>
            </a:r>
            <a:endParaRPr lang="en-US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sz="16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B814D-0676-4FD8-BC9C-58C6221E9F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3" y="1073888"/>
            <a:ext cx="4475168" cy="56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317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rgbClr val="E76618">
                    <a:lumMod val="75000"/>
                  </a:srgbClr>
                </a:solidFill>
              </a:rPr>
              <a:t>การขับเคลื่อนองค์กรคุณธรรม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855" y="1666971"/>
            <a:ext cx="9013204" cy="416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ความเป็นมา </a:t>
            </a:r>
          </a:p>
          <a:p>
            <a:pPr marL="0" indent="0" algn="thaiDist">
              <a:lnSpc>
                <a:spcPct val="115000"/>
              </a:lnSpc>
              <a:spcBef>
                <a:spcPts val="500"/>
              </a:spcBef>
              <a:buNone/>
            </a:pP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	แผนการปฏิบัติการด้านการส่งเสริมคุณธรรมแห่งชาติ ระยะที่ 2 (พ.ศ. 2566 - 2570) ได้กำหนดเป้าหมาย </a:t>
            </a:r>
            <a:r>
              <a:rPr lang="en-US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คนไทยมีพฤติกรรมที่สะท้อนการมีคุณธรรมเพิ่มขึ้น มุ่งสู่สังคมคุณธรรม ที่คนไทยอยู่ร่วมกันด้วยความสมานฉันท์ ภายใต้หลักธรรมทางศาสนา หลักปรัชญาของเศรษฐกิจพอเพียง วิถีวัฒนธรรมไทยปลอดทุจริตและประพฤติมิชอบ</a:t>
            </a:r>
            <a:r>
              <a:rPr lang="en-US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และกำหนดดัชนีคุณธรรม 5 ประการ </a:t>
            </a:r>
            <a:r>
              <a:rPr lang="en-US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พอเพียง วินัย สุจริต จิตอาสา กตัญญู</a:t>
            </a:r>
            <a:r>
              <a:rPr lang="en-US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endParaRPr lang="en-US" sz="13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 algn="thaiDist">
              <a:lnSpc>
                <a:spcPct val="115000"/>
              </a:lnSpc>
              <a:spcBef>
                <a:spcPts val="500"/>
              </a:spcBef>
              <a:buNone/>
            </a:pP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	กองกฎหมาย ได้ดำเนินการขับเคลื่อนองค์กรคุณธรรม ในระดับองค์กรต้นแบบ </a:t>
            </a:r>
            <a:b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เพื่อขับเคลื่อนกองกฎหมายให้เป็นองค์กรคุณธรรมต้นแบบ ตามหลักคำสอนทางศาสนา </a:t>
            </a:r>
            <a:b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ดำเนินชีวิตตามหลักปรัชญาเศรษฐกิจพอเพียง ร่วมสืบสานวิถีวัฒนธรรมไทยที่ดีงาม และมีค่านิยมวัฒนธรรม </a:t>
            </a:r>
            <a:r>
              <a:rPr lang="en-US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พอเพียง วินัย สุจริต จิตอาสา กตัญญู</a:t>
            </a:r>
            <a:r>
              <a:rPr lang="en-US" sz="24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endParaRPr lang="en-US" sz="13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338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297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rgbClr val="E76618">
                    <a:lumMod val="75000"/>
                  </a:srgbClr>
                </a:solidFill>
              </a:rPr>
              <a:t>การขับเคลื่อนองค์กรคุณธรรม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648" y="1970427"/>
            <a:ext cx="9559742" cy="239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ea typeface="Calibri" panose="020F0502020204030204" pitchFamily="34" charset="0"/>
                <a:cs typeface="TH SarabunIT๙" panose="020B0500040200020003" pitchFamily="34" charset="-34"/>
              </a:rPr>
              <a:t>เป้าหมายของการพัฒนาองค์กรคุณธรรม</a:t>
            </a:r>
          </a:p>
          <a:p>
            <a:pPr marL="0" indent="0">
              <a:buNone/>
            </a:pPr>
            <a:r>
              <a:rPr lang="th-TH" sz="2800" dirty="0">
                <a:ea typeface="Calibri" panose="020F0502020204030204" pitchFamily="34" charset="0"/>
                <a:cs typeface="TH SarabunIT๙" panose="020B0500040200020003" pitchFamily="34" charset="-34"/>
              </a:rPr>
              <a:t>		เพื่อให้องค์กรมีบทบาทในการสร้างคนดีเพื่อสังคม และส่งเสริมให้บุคลากรในองค์กรมีทัศนคติ วิธีคิด และการประพฤติปฏิบัติที่สะท้อนการมีคุณธรรม จริยธรรม และค่านิยมที่ดีเหมาะสมกับสังคมไทย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20694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317"/>
          </a:xfrm>
        </p:spPr>
        <p:txBody>
          <a:bodyPr/>
          <a:lstStyle/>
          <a:p>
            <a:r>
              <a:rPr lang="th-TH" sz="4400" b="1" dirty="0">
                <a:solidFill>
                  <a:srgbClr val="E76618">
                    <a:lumMod val="75000"/>
                  </a:srgbClr>
                </a:solidFill>
              </a:rPr>
              <a:t>การขับเคลื่อนองค์กรคุณธรรม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089" y="1488613"/>
            <a:ext cx="10360022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กิจกรรมและผลการดำเนินแผนงานโครงการส่งเสริมคุณธรรม</a:t>
            </a:r>
          </a:p>
          <a:p>
            <a:pPr marL="0" indent="0" algn="thaiDist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280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- ร่วมประกาศเจตนารมณ์ การขับเคลื่อนองค์กรคุณธรรม กรมศุลกากร</a:t>
            </a:r>
            <a:endParaRPr lang="en-US" sz="1400" dirty="0">
              <a:latin typeface="Tw Cen MT" panose="020B0602020104020603" pitchFamily="34" charset="0"/>
              <a:ea typeface="Times New Roman" panose="02020603050405020304" pitchFamily="18" charset="0"/>
              <a:cs typeface="FreesiaUPC" panose="020B0604020202020204" pitchFamily="34" charset="-34"/>
            </a:endParaRPr>
          </a:p>
          <a:p>
            <a:pPr marL="0" indent="0" algn="thaiDist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- ประกาศเจตนารมณ์เป็นองค์กรคุณธรรมต้นแบบ กองกฎหมาย</a:t>
            </a:r>
          </a:p>
          <a:p>
            <a:pPr marL="0" indent="0" algn="thaiDist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800" kern="0" spc="-6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ดำเนินกิจกรรมตามประกาศเจตนารมณ์องค์กรคุณธรรมต้นแบบ กองกฎหมาย </a:t>
            </a:r>
            <a:r>
              <a:rPr lang="en-US" sz="2800" kern="0" spc="-6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“</a:t>
            </a:r>
            <a:r>
              <a:rPr lang="th-TH" sz="2800" kern="0" spc="-6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ปัญหาที่อยากแก้</a:t>
            </a:r>
            <a:r>
              <a:rPr lang="en-US" sz="2800" kern="0" spc="-6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” </a:t>
            </a:r>
            <a:r>
              <a:rPr lang="th-TH" sz="280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และ </a:t>
            </a:r>
            <a:r>
              <a:rPr lang="en-US" sz="280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“</a:t>
            </a:r>
            <a:r>
              <a:rPr lang="th-TH" sz="280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ความดีที่อยากทำ</a:t>
            </a:r>
            <a:r>
              <a:rPr lang="en-US" sz="280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” </a:t>
            </a:r>
            <a:r>
              <a:rPr lang="th-TH" sz="2800" dirty="0">
                <a:latin typeface="TH SarabunIT๙" panose="020B0500040200020003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โดยมีรายละเอียด ดังนี้</a:t>
            </a:r>
            <a:endParaRPr lang="en-US" sz="1400" dirty="0">
              <a:latin typeface="Tw Cen MT" panose="020B0602020104020603" pitchFamily="34" charset="0"/>
              <a:ea typeface="Times New Roman" panose="02020603050405020304" pitchFamily="18" charset="0"/>
              <a:cs typeface="FreesiaUPC" panose="020B0604020202020204" pitchFamily="34" charset="-34"/>
            </a:endParaRPr>
          </a:p>
          <a:p>
            <a:pPr marL="0" indent="0" algn="thaiDist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b="1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ปัญหาที่อยากแก้</a:t>
            </a:r>
            <a:r>
              <a:rPr lang="th-TH" sz="280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ประกอบด้วย 2 กิจกรรม คือ 1. ลดค่าบริการไปรษณีย์ 2. ลดการใช้ไฟฟ้าภายในหน่วยงาน</a:t>
            </a:r>
            <a:endParaRPr lang="en-US" sz="1400" dirty="0">
              <a:latin typeface="Tw Cen MT" panose="020B0602020104020603" pitchFamily="34" charset="0"/>
              <a:ea typeface="Times New Roman" panose="02020603050405020304" pitchFamily="18" charset="0"/>
              <a:cs typeface="FreesiaUPC" panose="020B0604020202020204" pitchFamily="34" charset="-34"/>
            </a:endParaRPr>
          </a:p>
          <a:p>
            <a:pPr marL="0" indent="0" algn="thaiDist">
              <a:lnSpc>
                <a:spcPct val="115000"/>
              </a:lnSpc>
              <a:spcBef>
                <a:spcPts val="0"/>
              </a:spcBef>
              <a:buNone/>
            </a:pPr>
            <a:r>
              <a:rPr lang="th-TH" sz="2800" b="1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ความดีที่อยากทำ</a:t>
            </a:r>
            <a:r>
              <a:rPr lang="th-TH" sz="280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ประกอบด้วย 3 กิจกรรม คือ 1. กิจกรรม 5ส. 2. มีคนดีเป็นตัวอย่างภายในหน่วยงาน </a:t>
            </a:r>
          </a:p>
          <a:p>
            <a:pPr marL="0" indent="0" algn="thaiDist">
              <a:lnSpc>
                <a:spcPct val="115000"/>
              </a:lnSpc>
              <a:spcBef>
                <a:spcPts val="0"/>
              </a:spcBef>
              <a:buNone/>
            </a:pPr>
            <a:r>
              <a:rPr lang="th-TH" sz="2800" dirty="0">
                <a:latin typeface="Tw Cen MT" panose="020B0602020104020603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3. จิตอาสา เสียสละ แบ่งปัน เพื่อส่วนรวมและสังคม</a:t>
            </a:r>
            <a:endParaRPr lang="en-US" sz="1400" dirty="0">
              <a:latin typeface="Tw Cen MT" panose="020B0602020104020603" pitchFamily="34" charset="0"/>
              <a:ea typeface="Times New Roman" panose="02020603050405020304" pitchFamily="18" charset="0"/>
              <a:cs typeface="FreesiaUPC" panose="020B0604020202020204" pitchFamily="34" charset="-34"/>
            </a:endParaRPr>
          </a:p>
          <a:p>
            <a:pPr marL="0" indent="0">
              <a:buNone/>
            </a:pPr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581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87" y="388882"/>
            <a:ext cx="1051852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ประกาศกรมศุลกากร เรื่อง ประกาศเจตนารมณ์ การขับเคลื่อนองค์กรคุณธรรม 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กรมศุลกากร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1472C4-8CB4-4A34-A180-D24023E11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46" t="9705" r="31535" b="4852"/>
          <a:stretch/>
        </p:blipFill>
        <p:spPr>
          <a:xfrm>
            <a:off x="4223488" y="1871330"/>
            <a:ext cx="3745023" cy="47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274" y="319590"/>
            <a:ext cx="9896073" cy="132080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ประกาศกองกฎหมาย</a:t>
            </a:r>
            <a:b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 ประกาศเจตนารมณ์เป็นองค์กรคุณธรรมต้นแบบ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BFA71D9-2AA1-46A2-8385-F072759AA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72" t="9504" r="31931" b="4963"/>
          <a:stretch/>
        </p:blipFill>
        <p:spPr>
          <a:xfrm>
            <a:off x="4284920" y="1640390"/>
            <a:ext cx="3912782" cy="50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907"/>
            <a:ext cx="12192000" cy="893379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ผลการดำเนินกิจกรรม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13A9C9D-A74E-4BED-890E-1D0CC97396E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648" t="20322" r="15058" b="8840"/>
          <a:stretch/>
        </p:blipFill>
        <p:spPr>
          <a:xfrm>
            <a:off x="2340136" y="1554272"/>
            <a:ext cx="79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5533"/>
            <a:ext cx="12192000" cy="798786"/>
          </a:xfrm>
        </p:spPr>
        <p:txBody>
          <a:bodyPr/>
          <a:lstStyle/>
          <a:p>
            <a:r>
              <a:rPr lang="th-TH" sz="4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ผลการดำเนินกิจกรรม</a:t>
            </a: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E55AE-C6F1-49F4-87B4-C50B1D7C0F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328" t="20112" r="18331" b="9765"/>
          <a:stretch/>
        </p:blipFill>
        <p:spPr>
          <a:xfrm>
            <a:off x="2509282" y="1615825"/>
            <a:ext cx="79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82009"/>
            <a:ext cx="12280605" cy="767255"/>
          </a:xfrm>
        </p:spPr>
        <p:txBody>
          <a:bodyPr/>
          <a:lstStyle/>
          <a:p>
            <a:r>
              <a:rPr lang="th-TH" sz="4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ผลการดำเนินกิจกรรม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57086-7F50-4EB1-AF03-92CC1413C18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6216" t="10053" r="16540" b="11019"/>
          <a:stretch/>
        </p:blipFill>
        <p:spPr>
          <a:xfrm>
            <a:off x="2328531" y="1552354"/>
            <a:ext cx="79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6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662</TotalTime>
  <Words>552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Corbel</vt:lpstr>
      <vt:lpstr>DilleniaUPC</vt:lpstr>
      <vt:lpstr>FreesiaUPC</vt:lpstr>
      <vt:lpstr>TH SarabunIT๙</vt:lpstr>
      <vt:lpstr>TH SarabunPSK</vt:lpstr>
      <vt:lpstr>Times New Roman</vt:lpstr>
      <vt:lpstr>Tw Cen MT</vt:lpstr>
      <vt:lpstr>Parallax</vt:lpstr>
      <vt:lpstr>การขับเคลื่อนองค์กรคุณธรรม</vt:lpstr>
      <vt:lpstr>การขับเคลื่อนองค์กรคุณธรรม</vt:lpstr>
      <vt:lpstr>การขับเคลื่อนองค์กรคุณธรรม</vt:lpstr>
      <vt:lpstr>การขับเคลื่อนองค์กรคุณธรรม</vt:lpstr>
      <vt:lpstr>ประกาศกรมศุลกากร เรื่อง ประกาศเจตนารมณ์ การขับเคลื่อนองค์กรคุณธรรม  กรมศุลกากร</vt:lpstr>
      <vt:lpstr>ประกาศกองกฎหมาย เรื่อง ประกาศเจตนารมณ์เป็นองค์กรคุณธรรมต้นแบบ</vt:lpstr>
      <vt:lpstr>ผลการดำเนินกิจกรรม</vt:lpstr>
      <vt:lpstr>ผลการดำเนินกิจกรรม</vt:lpstr>
      <vt:lpstr>ผลการดำเนินกิจกรรม</vt:lpstr>
      <vt:lpstr>รูปภาพกิจกรรม การดำเนินการตามแผนงานโครงการส่งเสริมคุณธรรม กองกฎหมาย ดำเนินการกิจกรรมตามประกาศกองกฎหมาย  เรื่อง ประกาศเจตนารมณ์เป็นองค์กรคุณธรรมต้นแบบ  </vt:lpstr>
      <vt:lpstr>ปัญหาที่อยากแก้ : กิจกรรมที่ 2 : ลดการใช้ไฟฟ้าภายในหน่วยงาน โดยการปิดเครื่องสำรองไฟเมื่อเลิกใช้งาน  </vt:lpstr>
      <vt:lpstr>ความดีที่อยากทำ ประกอบด้วย 3 กิจกรรม ดังนี้  กิจกรรมที่ 1  : กิจกรรม 5ส. </vt:lpstr>
      <vt:lpstr>กิจกรรมที่ 2  : มีคนดีที่เป็นตัวอย่างภายในหน่วยงาน</vt:lpstr>
      <vt:lpstr>กิจกรรมที่ 3 : จิตอาสา เสียสละ แบ่งปัน เพื่อส่วนรวมและสังคม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การขับเคลื่อนองค์กรคุณธรรม</dc:title>
  <dc:creator>109317</dc:creator>
  <cp:lastModifiedBy>401173@TCA.CUSTOMS.NET</cp:lastModifiedBy>
  <cp:revision>29</cp:revision>
  <cp:lastPrinted>2023-06-27T03:46:13Z</cp:lastPrinted>
  <dcterms:created xsi:type="dcterms:W3CDTF">2023-06-21T09:23:05Z</dcterms:created>
  <dcterms:modified xsi:type="dcterms:W3CDTF">2023-07-06T08:45:21Z</dcterms:modified>
</cp:coreProperties>
</file>